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DM Sans" charset="1" panose="00000000000000000000"/>
      <p:regular r:id="rId19"/>
    </p:embeddedFont>
    <p:embeddedFont>
      <p:font typeface="Inter" charset="1" panose="02000503000000020004"/>
      <p:regular r:id="rId20"/>
    </p:embeddedFont>
    <p:embeddedFont>
      <p:font typeface="Inter Bold" charset="1" panose="020005030000000200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notesSlides/notesSlide2.xml" Type="http://schemas.openxmlformats.org/officeDocument/2006/relationships/notesSlide"/><Relationship Id="rId23" Target="notesSlides/notesSlide3.xml" Type="http://schemas.openxmlformats.org/officeDocument/2006/relationships/notesSlide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notesSlides/notesSlide6.xml" Type="http://schemas.openxmlformats.org/officeDocument/2006/relationships/notesSlide"/><Relationship Id="rId27" Target="notesSlides/notesSlide7.xml" Type="http://schemas.openxmlformats.org/officeDocument/2006/relationships/notesSlide"/><Relationship Id="rId28" Target="notesSlides/notesSlide8.xml" Type="http://schemas.openxmlformats.org/officeDocument/2006/relationships/notesSlide"/><Relationship Id="rId29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3378994"/>
            <a:ext cx="9445523" cy="1559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7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План презентації «Ризики проєкту pro-Uzhorod»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225053"/>
            <a:ext cx="9445523" cy="1673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Ця презентація присвячена аналізу та управлінню ризиками проєкту </a:t>
            </a:r>
            <a:r>
              <a:rPr lang="en-US" sz="1937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pro-Uzhorod</a:t>
            </a: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– нового міського веб-порталу. Ми прагнемо забезпечити стабільність та передбачуваність розробки, щоб успішно реалізувати всі поставлені цілі.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852335" y="568823"/>
            <a:ext cx="7896816" cy="685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41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Додаткові Ризики та Контроль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2335" y="1603772"/>
            <a:ext cx="16583320" cy="417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Крім критичних, існують ризики середнього рівня, які також потребують уваги для забезпечення безперебійної роботи порталу pro-Uzhorod.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129712" y="2260549"/>
            <a:ext cx="28575" cy="4530033"/>
            <a:chOff x="0" y="0"/>
            <a:chExt cx="38100" cy="604004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100" cy="6039993"/>
            </a:xfrm>
            <a:custGeom>
              <a:avLst/>
              <a:gdLst/>
              <a:ahLst/>
              <a:cxnLst/>
              <a:rect r="r" b="b" t="t" l="l"/>
              <a:pathLst>
                <a:path h="6039993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6020943"/>
                  </a:lnTo>
                  <a:cubicBezTo>
                    <a:pt x="38100" y="6031484"/>
                    <a:pt x="29591" y="6039993"/>
                    <a:pt x="19050" y="6039993"/>
                  </a:cubicBezTo>
                  <a:cubicBezTo>
                    <a:pt x="8509" y="6039993"/>
                    <a:pt x="0" y="6031484"/>
                    <a:pt x="0" y="6020943"/>
                  </a:cubicBezTo>
                  <a:close/>
                </a:path>
              </a:pathLst>
            </a:custGeom>
            <a:solidFill>
              <a:srgbClr val="D3D1C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8746484" y="2485873"/>
            <a:ext cx="426091" cy="28575"/>
            <a:chOff x="0" y="0"/>
            <a:chExt cx="568122" cy="381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68071" cy="38100"/>
            </a:xfrm>
            <a:custGeom>
              <a:avLst/>
              <a:gdLst/>
              <a:ahLst/>
              <a:cxnLst/>
              <a:rect r="r" b="b" t="t" l="l"/>
              <a:pathLst>
                <a:path h="38100" w="568071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549021" y="0"/>
                  </a:lnTo>
                  <a:cubicBezTo>
                    <a:pt x="559562" y="0"/>
                    <a:pt x="568071" y="8509"/>
                    <a:pt x="568071" y="19050"/>
                  </a:cubicBezTo>
                  <a:cubicBezTo>
                    <a:pt x="568071" y="29591"/>
                    <a:pt x="559562" y="38100"/>
                    <a:pt x="54902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3D1C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9064152" y="2420322"/>
            <a:ext cx="159696" cy="159696"/>
            <a:chOff x="0" y="0"/>
            <a:chExt cx="212928" cy="21292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2852" cy="212852"/>
            </a:xfrm>
            <a:custGeom>
              <a:avLst/>
              <a:gdLst/>
              <a:ahLst/>
              <a:cxnLst/>
              <a:rect r="r" b="b" t="t" l="l"/>
              <a:pathLst>
                <a:path h="212852" w="212852">
                  <a:moveTo>
                    <a:pt x="0" y="106426"/>
                  </a:moveTo>
                  <a:cubicBezTo>
                    <a:pt x="0" y="47625"/>
                    <a:pt x="47625" y="0"/>
                    <a:pt x="106426" y="0"/>
                  </a:cubicBezTo>
                  <a:cubicBezTo>
                    <a:pt x="165227" y="0"/>
                    <a:pt x="212852" y="47625"/>
                    <a:pt x="212852" y="106426"/>
                  </a:cubicBezTo>
                  <a:cubicBezTo>
                    <a:pt x="212852" y="165227"/>
                    <a:pt x="165227" y="212852"/>
                    <a:pt x="106426" y="212852"/>
                  </a:cubicBezTo>
                  <a:cubicBezTo>
                    <a:pt x="47625" y="212852"/>
                    <a:pt x="0" y="165227"/>
                    <a:pt x="0" y="106426"/>
                  </a:cubicBezTo>
                  <a:close/>
                </a:path>
              </a:pathLst>
            </a:custGeom>
            <a:solidFill>
              <a:srgbClr val="28282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4134593" y="2324252"/>
            <a:ext cx="4157072" cy="342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62"/>
              </a:lnSpc>
            </a:pPr>
            <a:r>
              <a:rPr lang="en-US" sz="206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Продуктивність при рості даних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52335" y="2718349"/>
            <a:ext cx="7439320" cy="758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25"/>
              </a:lnSpc>
            </a:pP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Забезпечення високої швидкості роботи порталу при збільшенні кількості користувачів та даних.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52335" y="3528117"/>
            <a:ext cx="7439320" cy="758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25"/>
              </a:lnSpc>
            </a:pPr>
            <a:r>
              <a:rPr lang="en-US" sz="1625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Контроль:</a:t>
            </a: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Оптимізація запитів до бази даних, кешування, моніторинг продуктивності.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115425" y="3764309"/>
            <a:ext cx="426091" cy="28575"/>
            <a:chOff x="0" y="0"/>
            <a:chExt cx="568122" cy="381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68071" cy="38100"/>
            </a:xfrm>
            <a:custGeom>
              <a:avLst/>
              <a:gdLst/>
              <a:ahLst/>
              <a:cxnLst/>
              <a:rect r="r" b="b" t="t" l="l"/>
              <a:pathLst>
                <a:path h="38100" w="568071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549021" y="0"/>
                  </a:lnTo>
                  <a:cubicBezTo>
                    <a:pt x="559562" y="0"/>
                    <a:pt x="568071" y="8509"/>
                    <a:pt x="568071" y="19050"/>
                  </a:cubicBezTo>
                  <a:cubicBezTo>
                    <a:pt x="568071" y="29591"/>
                    <a:pt x="559562" y="38100"/>
                    <a:pt x="54902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3D1C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9064152" y="3698748"/>
            <a:ext cx="159696" cy="159696"/>
            <a:chOff x="0" y="0"/>
            <a:chExt cx="212928" cy="21292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12852" cy="212852"/>
            </a:xfrm>
            <a:custGeom>
              <a:avLst/>
              <a:gdLst/>
              <a:ahLst/>
              <a:cxnLst/>
              <a:rect r="r" b="b" t="t" l="l"/>
              <a:pathLst>
                <a:path h="212852" w="212852">
                  <a:moveTo>
                    <a:pt x="0" y="106426"/>
                  </a:moveTo>
                  <a:cubicBezTo>
                    <a:pt x="0" y="47625"/>
                    <a:pt x="47625" y="0"/>
                    <a:pt x="106426" y="0"/>
                  </a:cubicBezTo>
                  <a:cubicBezTo>
                    <a:pt x="165227" y="0"/>
                    <a:pt x="212852" y="47625"/>
                    <a:pt x="212852" y="106426"/>
                  </a:cubicBezTo>
                  <a:cubicBezTo>
                    <a:pt x="212852" y="165227"/>
                    <a:pt x="165227" y="212852"/>
                    <a:pt x="106426" y="212852"/>
                  </a:cubicBezTo>
                  <a:cubicBezTo>
                    <a:pt x="47625" y="212852"/>
                    <a:pt x="0" y="165227"/>
                    <a:pt x="0" y="106426"/>
                  </a:cubicBezTo>
                  <a:close/>
                </a:path>
              </a:pathLst>
            </a:custGeom>
            <a:solidFill>
              <a:srgbClr val="28282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9996335" y="3602679"/>
            <a:ext cx="4033838" cy="342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Інтеграція frontend </a:t>
            </a:r>
            <a:r>
              <a:rPr lang="en-US" sz="2062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↔</a:t>
            </a:r>
            <a:r>
              <a:rPr lang="en-US" sz="206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 backend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996335" y="3996776"/>
            <a:ext cx="7439320" cy="758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Гармонійна взаємодія між клієнтською та серверною частинами порталу.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996335" y="4806553"/>
            <a:ext cx="7439320" cy="758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Контроль:</a:t>
            </a: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Чіткі контракти API, використання автоматизованих тестів інтеграції.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8746484" y="4990205"/>
            <a:ext cx="426091" cy="28575"/>
            <a:chOff x="0" y="0"/>
            <a:chExt cx="568122" cy="381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568071" cy="38100"/>
            </a:xfrm>
            <a:custGeom>
              <a:avLst/>
              <a:gdLst/>
              <a:ahLst/>
              <a:cxnLst/>
              <a:rect r="r" b="b" t="t" l="l"/>
              <a:pathLst>
                <a:path h="38100" w="568071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549021" y="0"/>
                  </a:lnTo>
                  <a:cubicBezTo>
                    <a:pt x="559562" y="0"/>
                    <a:pt x="568071" y="8509"/>
                    <a:pt x="568071" y="19050"/>
                  </a:cubicBezTo>
                  <a:cubicBezTo>
                    <a:pt x="568071" y="29591"/>
                    <a:pt x="559562" y="38100"/>
                    <a:pt x="54902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3D1C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6" id="26"/>
          <p:cNvGrpSpPr/>
          <p:nvPr/>
        </p:nvGrpSpPr>
        <p:grpSpPr>
          <a:xfrm rot="0">
            <a:off x="9064152" y="4924644"/>
            <a:ext cx="159696" cy="159696"/>
            <a:chOff x="0" y="0"/>
            <a:chExt cx="212928" cy="21292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12852" cy="212852"/>
            </a:xfrm>
            <a:custGeom>
              <a:avLst/>
              <a:gdLst/>
              <a:ahLst/>
              <a:cxnLst/>
              <a:rect r="r" b="b" t="t" l="l"/>
              <a:pathLst>
                <a:path h="212852" w="212852">
                  <a:moveTo>
                    <a:pt x="0" y="106426"/>
                  </a:moveTo>
                  <a:cubicBezTo>
                    <a:pt x="0" y="47625"/>
                    <a:pt x="47625" y="0"/>
                    <a:pt x="106426" y="0"/>
                  </a:cubicBezTo>
                  <a:cubicBezTo>
                    <a:pt x="165227" y="0"/>
                    <a:pt x="212852" y="47625"/>
                    <a:pt x="212852" y="106426"/>
                  </a:cubicBezTo>
                  <a:cubicBezTo>
                    <a:pt x="212852" y="165227"/>
                    <a:pt x="165227" y="212852"/>
                    <a:pt x="106426" y="212852"/>
                  </a:cubicBezTo>
                  <a:cubicBezTo>
                    <a:pt x="47625" y="212852"/>
                    <a:pt x="0" y="165227"/>
                    <a:pt x="0" y="106426"/>
                  </a:cubicBezTo>
                  <a:close/>
                </a:path>
              </a:pathLst>
            </a:custGeom>
            <a:solidFill>
              <a:srgbClr val="28282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8" id="28"/>
          <p:cNvSpPr txBox="true"/>
          <p:nvPr/>
        </p:nvSpPr>
        <p:spPr>
          <a:xfrm rot="0">
            <a:off x="5292176" y="4828584"/>
            <a:ext cx="2999480" cy="342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62"/>
              </a:lnSpc>
            </a:pPr>
            <a:r>
              <a:rPr lang="en-US" sz="206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Недостатнє тестування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52335" y="5222672"/>
            <a:ext cx="7439320" cy="758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25"/>
              </a:lnSpc>
            </a:pP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Виявлення помилок на ранніх стадіях, що дозволяє уникнути серйозних проблем у майбутньому.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52335" y="6032449"/>
            <a:ext cx="7439320" cy="758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25"/>
              </a:lnSpc>
            </a:pPr>
            <a:r>
              <a:rPr lang="en-US" sz="1625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Контроль:</a:t>
            </a: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Впровадження мінімальних юніт- та інтеграційних тестів, ручне тестування ключових функцій.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52335" y="7091067"/>
            <a:ext cx="11838537" cy="685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41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Висновок: Ризики Керовані, Проєкт Успішний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852335" y="8019459"/>
            <a:ext cx="16583320" cy="758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Ризики є невід'ємною частиною будь-якого проєкту, але вони </a:t>
            </a:r>
            <a:r>
              <a:rPr lang="en-US" sz="1625" b="true">
                <a:solidFill>
                  <a:srgbClr val="28282F"/>
                </a:solidFill>
                <a:latin typeface="Inter Bold"/>
                <a:ea typeface="Inter Bold"/>
                <a:cs typeface="Inter Bold"/>
                <a:sym typeface="Inter Bold"/>
              </a:rPr>
              <a:t>абсолютно керовані</a:t>
            </a: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при правильному підході. Найважливішими аспектами для успіху pro-Uzhorod є </a:t>
            </a:r>
            <a:r>
              <a:rPr lang="en-US" sz="1625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надійна архітектура</a:t>
            </a: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1625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безпека даних</a:t>
            </a: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та </a:t>
            </a:r>
            <a:r>
              <a:rPr lang="en-US" sz="1625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чітко визначені процеси розробки</a:t>
            </a: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52335" y="8941003"/>
            <a:ext cx="16583320" cy="758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Раннє управління ризиками дозволяє </a:t>
            </a:r>
            <a:r>
              <a:rPr lang="en-US" sz="1625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зменшити кількість переробок</a:t>
            </a: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1625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підвищити стабільність проєкту</a:t>
            </a:r>
            <a:r>
              <a:rPr lang="en-US" sz="162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та забезпечити його успішне завершення у встановлені терміни та в рамках бюджету.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91343" y="671960"/>
            <a:ext cx="14011570" cy="784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7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Проєкт pro-Uzhorod: Цифрове Майбутнє Міста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1343" y="2066182"/>
            <a:ext cx="6702628" cy="629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5"/>
              </a:lnSpc>
            </a:pPr>
            <a:r>
              <a:rPr lang="en-US" sz="387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Назва проєкту: pro-Uzhorod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1343" y="2866873"/>
            <a:ext cx="9541373" cy="472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Тип: Міський веб-портал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1343" y="3349971"/>
            <a:ext cx="9541373" cy="869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Мета: Комплексне інформування громадян, надання онлайн-сервісів, ефективна система онлайн-звернень.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1343" y="4229548"/>
            <a:ext cx="9541373" cy="869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Призначення: Модернізація взаємодії мешканців з міською владою, підвищення прозорості та доступності послуг.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11146784" y="2106663"/>
            <a:ext cx="6159398" cy="6159398"/>
          </a:xfrm>
          <a:custGeom>
            <a:avLst/>
            <a:gdLst/>
            <a:ahLst/>
            <a:cxnLst/>
            <a:rect r="r" b="b" t="t" l="l"/>
            <a:pathLst>
              <a:path h="6159398" w="6159398">
                <a:moveTo>
                  <a:pt x="0" y="0"/>
                </a:moveTo>
                <a:lnTo>
                  <a:pt x="6159398" y="0"/>
                </a:lnTo>
                <a:lnTo>
                  <a:pt x="6159398" y="6159399"/>
                </a:lnTo>
                <a:lnTo>
                  <a:pt x="0" y="61593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91343" y="8747369"/>
            <a:ext cx="16305314" cy="869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Аналіз ризиків є ключовим етапом для будь-якого інноваційного проєкту. Він дозволяє нам заздалегідь виявити потенційні проблеми та розробити стратегії для їх мінімізації, забезпечуючи високу якість та своєчасне завершення розробки.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2651817"/>
            <a:ext cx="14624152" cy="784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7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Що таке ризик у контексті проєкту pro-Uzhorod?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92238" y="3932482"/>
            <a:ext cx="5269116" cy="2620118"/>
            <a:chOff x="0" y="0"/>
            <a:chExt cx="7025488" cy="349349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025513" cy="3493516"/>
            </a:xfrm>
            <a:custGeom>
              <a:avLst/>
              <a:gdLst/>
              <a:ahLst/>
              <a:cxnLst/>
              <a:rect r="r" b="b" t="t" l="l"/>
              <a:pathLst>
                <a:path h="3493516" w="7025513">
                  <a:moveTo>
                    <a:pt x="0" y="793877"/>
                  </a:moveTo>
                  <a:cubicBezTo>
                    <a:pt x="0" y="355473"/>
                    <a:pt x="355473" y="0"/>
                    <a:pt x="793877" y="0"/>
                  </a:cubicBezTo>
                  <a:lnTo>
                    <a:pt x="6231636" y="0"/>
                  </a:lnTo>
                  <a:cubicBezTo>
                    <a:pt x="6670040" y="0"/>
                    <a:pt x="7025513" y="355473"/>
                    <a:pt x="7025513" y="793877"/>
                  </a:cubicBezTo>
                  <a:lnTo>
                    <a:pt x="7025513" y="2699639"/>
                  </a:lnTo>
                  <a:cubicBezTo>
                    <a:pt x="7025513" y="3138043"/>
                    <a:pt x="6670040" y="3493516"/>
                    <a:pt x="6231636" y="3493516"/>
                  </a:cubicBezTo>
                  <a:lnTo>
                    <a:pt x="793877" y="3493516"/>
                  </a:lnTo>
                  <a:cubicBezTo>
                    <a:pt x="355473" y="3493516"/>
                    <a:pt x="0" y="3138043"/>
                    <a:pt x="0" y="2699639"/>
                  </a:cubicBez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1240184" y="4180437"/>
            <a:ext cx="3101130" cy="387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Затримка розробки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40184" y="4631236"/>
            <a:ext cx="4773216" cy="127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Події, що можуть відтермінувати терміни реалізації проєкту, збільшити витрати часу та ресурсів.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509299" y="3932482"/>
            <a:ext cx="5269259" cy="2620118"/>
            <a:chOff x="0" y="0"/>
            <a:chExt cx="7025678" cy="349349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025640" cy="3493516"/>
            </a:xfrm>
            <a:custGeom>
              <a:avLst/>
              <a:gdLst/>
              <a:ahLst/>
              <a:cxnLst/>
              <a:rect r="r" b="b" t="t" l="l"/>
              <a:pathLst>
                <a:path h="3493516" w="7025640">
                  <a:moveTo>
                    <a:pt x="0" y="793877"/>
                  </a:moveTo>
                  <a:cubicBezTo>
                    <a:pt x="0" y="355473"/>
                    <a:pt x="355473" y="0"/>
                    <a:pt x="793877" y="0"/>
                  </a:cubicBezTo>
                  <a:lnTo>
                    <a:pt x="6231763" y="0"/>
                  </a:lnTo>
                  <a:cubicBezTo>
                    <a:pt x="6670167" y="0"/>
                    <a:pt x="7025640" y="355473"/>
                    <a:pt x="7025640" y="793877"/>
                  </a:cubicBezTo>
                  <a:lnTo>
                    <a:pt x="7025640" y="2699639"/>
                  </a:lnTo>
                  <a:cubicBezTo>
                    <a:pt x="7025640" y="3138043"/>
                    <a:pt x="6670167" y="3493516"/>
                    <a:pt x="6231763" y="3493516"/>
                  </a:cubicBezTo>
                  <a:lnTo>
                    <a:pt x="793877" y="3493516"/>
                  </a:lnTo>
                  <a:cubicBezTo>
                    <a:pt x="355473" y="3493516"/>
                    <a:pt x="0" y="3138043"/>
                    <a:pt x="0" y="2699639"/>
                  </a:cubicBez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3" id="13"/>
          <p:cNvSpPr txBox="true"/>
          <p:nvPr/>
        </p:nvSpPr>
        <p:spPr>
          <a:xfrm rot="0">
            <a:off x="6757245" y="4180437"/>
            <a:ext cx="3101130" cy="387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Зниження якості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57245" y="4631236"/>
            <a:ext cx="4773368" cy="1673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Фактори, що можуть негативно вплинути на функціональність, надійність або зручність використання порталу.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2026503" y="3932482"/>
            <a:ext cx="5269116" cy="2620118"/>
            <a:chOff x="0" y="0"/>
            <a:chExt cx="7025488" cy="349349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025513" cy="3493516"/>
            </a:xfrm>
            <a:custGeom>
              <a:avLst/>
              <a:gdLst/>
              <a:ahLst/>
              <a:cxnLst/>
              <a:rect r="r" b="b" t="t" l="l"/>
              <a:pathLst>
                <a:path h="3493516" w="7025513">
                  <a:moveTo>
                    <a:pt x="0" y="793877"/>
                  </a:moveTo>
                  <a:cubicBezTo>
                    <a:pt x="0" y="355473"/>
                    <a:pt x="355473" y="0"/>
                    <a:pt x="793877" y="0"/>
                  </a:cubicBezTo>
                  <a:lnTo>
                    <a:pt x="6231636" y="0"/>
                  </a:lnTo>
                  <a:cubicBezTo>
                    <a:pt x="6670040" y="0"/>
                    <a:pt x="7025513" y="355473"/>
                    <a:pt x="7025513" y="793877"/>
                  </a:cubicBezTo>
                  <a:lnTo>
                    <a:pt x="7025513" y="2699639"/>
                  </a:lnTo>
                  <a:cubicBezTo>
                    <a:pt x="7025513" y="3138043"/>
                    <a:pt x="6670040" y="3493516"/>
                    <a:pt x="6231636" y="3493516"/>
                  </a:cubicBezTo>
                  <a:lnTo>
                    <a:pt x="793877" y="3493516"/>
                  </a:lnTo>
                  <a:cubicBezTo>
                    <a:pt x="355473" y="3493516"/>
                    <a:pt x="0" y="3138043"/>
                    <a:pt x="0" y="2699639"/>
                  </a:cubicBez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7" id="17"/>
          <p:cNvSpPr txBox="true"/>
          <p:nvPr/>
        </p:nvSpPr>
        <p:spPr>
          <a:xfrm rot="0">
            <a:off x="12274448" y="4180437"/>
            <a:ext cx="3101130" cy="387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Переробки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274448" y="4631236"/>
            <a:ext cx="4773216" cy="127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Необхідність повторного виконання робіт через виявлені помилки або зміну початкових вимог.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92238" y="6745929"/>
            <a:ext cx="16303523" cy="879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Аналіз ризиків базується на глибокому вивченні вимог до порталу, його архітектури та передбачуваного процесу розробки. Це дозволяє нам створити цілісну картину потенційних загроз.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35088" y="623888"/>
            <a:ext cx="13448109" cy="749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0"/>
              </a:lnSpc>
            </a:pPr>
            <a:r>
              <a:rPr lang="en-US" sz="456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Підхід до Оцінки Ризиків: Ймовірність та Вплив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20801" y="1972713"/>
            <a:ext cx="7952337" cy="1900085"/>
            <a:chOff x="0" y="0"/>
            <a:chExt cx="10603116" cy="253344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9050" y="19050"/>
              <a:ext cx="10565003" cy="2495296"/>
            </a:xfrm>
            <a:custGeom>
              <a:avLst/>
              <a:gdLst/>
              <a:ahLst/>
              <a:cxnLst/>
              <a:rect r="r" b="b" t="t" l="l"/>
              <a:pathLst>
                <a:path h="2495296" w="10565003">
                  <a:moveTo>
                    <a:pt x="0" y="182880"/>
                  </a:moveTo>
                  <a:cubicBezTo>
                    <a:pt x="0" y="81915"/>
                    <a:pt x="82804" y="0"/>
                    <a:pt x="185039" y="0"/>
                  </a:cubicBezTo>
                  <a:lnTo>
                    <a:pt x="10379964" y="0"/>
                  </a:lnTo>
                  <a:cubicBezTo>
                    <a:pt x="10482199" y="0"/>
                    <a:pt x="10565003" y="81915"/>
                    <a:pt x="10565003" y="182880"/>
                  </a:cubicBezTo>
                  <a:lnTo>
                    <a:pt x="10565003" y="2312416"/>
                  </a:lnTo>
                  <a:cubicBezTo>
                    <a:pt x="10565003" y="2413381"/>
                    <a:pt x="10482199" y="2495296"/>
                    <a:pt x="10379964" y="2495296"/>
                  </a:cubicBezTo>
                  <a:lnTo>
                    <a:pt x="185039" y="2495296"/>
                  </a:lnTo>
                  <a:cubicBezTo>
                    <a:pt x="82804" y="2495296"/>
                    <a:pt x="0" y="2413381"/>
                    <a:pt x="0" y="2312416"/>
                  </a:cubicBez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603103" cy="2533396"/>
            </a:xfrm>
            <a:custGeom>
              <a:avLst/>
              <a:gdLst/>
              <a:ahLst/>
              <a:cxnLst/>
              <a:rect r="r" b="b" t="t" l="l"/>
              <a:pathLst>
                <a:path h="2533396" w="10603103">
                  <a:moveTo>
                    <a:pt x="0" y="201930"/>
                  </a:moveTo>
                  <a:cubicBezTo>
                    <a:pt x="0" y="90170"/>
                    <a:pt x="91567" y="0"/>
                    <a:pt x="204089" y="0"/>
                  </a:cubicBezTo>
                  <a:lnTo>
                    <a:pt x="10399014" y="0"/>
                  </a:lnTo>
                  <a:lnTo>
                    <a:pt x="10399014" y="19050"/>
                  </a:lnTo>
                  <a:lnTo>
                    <a:pt x="10399014" y="0"/>
                  </a:lnTo>
                  <a:cubicBezTo>
                    <a:pt x="10511536" y="0"/>
                    <a:pt x="10603103" y="90170"/>
                    <a:pt x="10603103" y="201930"/>
                  </a:cubicBezTo>
                  <a:lnTo>
                    <a:pt x="10584053" y="201930"/>
                  </a:lnTo>
                  <a:lnTo>
                    <a:pt x="10603103" y="201930"/>
                  </a:lnTo>
                  <a:lnTo>
                    <a:pt x="10603103" y="2331466"/>
                  </a:lnTo>
                  <a:lnTo>
                    <a:pt x="10584053" y="2331466"/>
                  </a:lnTo>
                  <a:lnTo>
                    <a:pt x="10603103" y="2331466"/>
                  </a:lnTo>
                  <a:cubicBezTo>
                    <a:pt x="10603103" y="2443226"/>
                    <a:pt x="10511536" y="2533396"/>
                    <a:pt x="10399014" y="2533396"/>
                  </a:cubicBezTo>
                  <a:lnTo>
                    <a:pt x="10399014" y="2514346"/>
                  </a:lnTo>
                  <a:lnTo>
                    <a:pt x="10399014" y="2533396"/>
                  </a:lnTo>
                  <a:lnTo>
                    <a:pt x="204089" y="2533396"/>
                  </a:lnTo>
                  <a:lnTo>
                    <a:pt x="204089" y="2514346"/>
                  </a:lnTo>
                  <a:lnTo>
                    <a:pt x="204089" y="2533396"/>
                  </a:lnTo>
                  <a:cubicBezTo>
                    <a:pt x="91567" y="2533396"/>
                    <a:pt x="0" y="2443226"/>
                    <a:pt x="0" y="2331466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2331466"/>
                  </a:lnTo>
                  <a:lnTo>
                    <a:pt x="19050" y="2331466"/>
                  </a:lnTo>
                  <a:lnTo>
                    <a:pt x="38100" y="2331466"/>
                  </a:lnTo>
                  <a:cubicBezTo>
                    <a:pt x="38100" y="2421763"/>
                    <a:pt x="112141" y="2495296"/>
                    <a:pt x="204089" y="2495296"/>
                  </a:cubicBezTo>
                  <a:lnTo>
                    <a:pt x="10399014" y="2495296"/>
                  </a:lnTo>
                  <a:cubicBezTo>
                    <a:pt x="10490835" y="2495296"/>
                    <a:pt x="10565003" y="2421763"/>
                    <a:pt x="10565003" y="2331466"/>
                  </a:cubicBezTo>
                  <a:lnTo>
                    <a:pt x="10565003" y="201930"/>
                  </a:lnTo>
                  <a:cubicBezTo>
                    <a:pt x="10565003" y="111633"/>
                    <a:pt x="10490962" y="38100"/>
                    <a:pt x="10399014" y="38100"/>
                  </a:cubicBezTo>
                  <a:lnTo>
                    <a:pt x="204089" y="38100"/>
                  </a:lnTo>
                  <a:lnTo>
                    <a:pt x="204089" y="19050"/>
                  </a:lnTo>
                  <a:lnTo>
                    <a:pt x="204089" y="38100"/>
                  </a:lnTo>
                  <a:cubicBezTo>
                    <a:pt x="112141" y="38100"/>
                    <a:pt x="38100" y="111633"/>
                    <a:pt x="38100" y="201930"/>
                  </a:cubicBezTo>
                  <a:close/>
                </a:path>
              </a:pathLst>
            </a:custGeom>
            <a:solidFill>
              <a:srgbClr val="D3D1C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906513" y="1987001"/>
            <a:ext cx="114300" cy="1871510"/>
            <a:chOff x="0" y="0"/>
            <a:chExt cx="152400" cy="249534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2400" cy="2495296"/>
            </a:xfrm>
            <a:custGeom>
              <a:avLst/>
              <a:gdLst/>
              <a:ahLst/>
              <a:cxnLst/>
              <a:rect r="r" b="b" t="t" l="l"/>
              <a:pathLst>
                <a:path h="2495296" w="152400">
                  <a:moveTo>
                    <a:pt x="0" y="46736"/>
                  </a:moveTo>
                  <a:cubicBezTo>
                    <a:pt x="0" y="20955"/>
                    <a:pt x="20955" y="0"/>
                    <a:pt x="46736" y="0"/>
                  </a:cubicBezTo>
                  <a:lnTo>
                    <a:pt x="105664" y="0"/>
                  </a:lnTo>
                  <a:cubicBezTo>
                    <a:pt x="131445" y="0"/>
                    <a:pt x="152400" y="20955"/>
                    <a:pt x="152400" y="46736"/>
                  </a:cubicBezTo>
                  <a:lnTo>
                    <a:pt x="152400" y="2448560"/>
                  </a:lnTo>
                  <a:cubicBezTo>
                    <a:pt x="152400" y="2474341"/>
                    <a:pt x="131445" y="2495296"/>
                    <a:pt x="105664" y="2495296"/>
                  </a:cubicBezTo>
                  <a:lnTo>
                    <a:pt x="46736" y="2495296"/>
                  </a:lnTo>
                  <a:cubicBezTo>
                    <a:pt x="20955" y="2495296"/>
                    <a:pt x="0" y="2474341"/>
                    <a:pt x="0" y="2448560"/>
                  </a:cubicBezTo>
                  <a:close/>
                </a:path>
              </a:pathLst>
            </a:custGeom>
            <a:solidFill>
              <a:srgbClr val="28282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1283046" y="2230193"/>
            <a:ext cx="2922537" cy="384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249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Ймовірність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83046" y="2772070"/>
            <a:ext cx="7313562" cy="824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Оцінка шансів виникнення ризику: </a:t>
            </a:r>
            <a:r>
              <a:rPr lang="en-US" sz="1812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низька</a:t>
            </a:r>
            <a:r>
              <a:rPr lang="en-US" sz="18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1812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середня</a:t>
            </a:r>
            <a:r>
              <a:rPr lang="en-US" sz="18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або </a:t>
            </a:r>
            <a:r>
              <a:rPr lang="en-US" sz="1812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висока</a:t>
            </a:r>
            <a:r>
              <a:rPr lang="en-US" sz="18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920801" y="4077891"/>
            <a:ext cx="7952337" cy="1900085"/>
            <a:chOff x="0" y="0"/>
            <a:chExt cx="10603116" cy="253344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9050" y="19050"/>
              <a:ext cx="10565003" cy="2495296"/>
            </a:xfrm>
            <a:custGeom>
              <a:avLst/>
              <a:gdLst/>
              <a:ahLst/>
              <a:cxnLst/>
              <a:rect r="r" b="b" t="t" l="l"/>
              <a:pathLst>
                <a:path h="2495296" w="10565003">
                  <a:moveTo>
                    <a:pt x="0" y="182880"/>
                  </a:moveTo>
                  <a:cubicBezTo>
                    <a:pt x="0" y="81915"/>
                    <a:pt x="82804" y="0"/>
                    <a:pt x="185039" y="0"/>
                  </a:cubicBezTo>
                  <a:lnTo>
                    <a:pt x="10379964" y="0"/>
                  </a:lnTo>
                  <a:cubicBezTo>
                    <a:pt x="10482199" y="0"/>
                    <a:pt x="10565003" y="81915"/>
                    <a:pt x="10565003" y="182880"/>
                  </a:cubicBezTo>
                  <a:lnTo>
                    <a:pt x="10565003" y="2312416"/>
                  </a:lnTo>
                  <a:cubicBezTo>
                    <a:pt x="10565003" y="2413381"/>
                    <a:pt x="10482199" y="2495296"/>
                    <a:pt x="10379964" y="2495296"/>
                  </a:cubicBezTo>
                  <a:lnTo>
                    <a:pt x="185039" y="2495296"/>
                  </a:lnTo>
                  <a:cubicBezTo>
                    <a:pt x="82804" y="2495296"/>
                    <a:pt x="0" y="2413381"/>
                    <a:pt x="0" y="2312416"/>
                  </a:cubicBez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603103" cy="2533396"/>
            </a:xfrm>
            <a:custGeom>
              <a:avLst/>
              <a:gdLst/>
              <a:ahLst/>
              <a:cxnLst/>
              <a:rect r="r" b="b" t="t" l="l"/>
              <a:pathLst>
                <a:path h="2533396" w="10603103">
                  <a:moveTo>
                    <a:pt x="0" y="201930"/>
                  </a:moveTo>
                  <a:cubicBezTo>
                    <a:pt x="0" y="90170"/>
                    <a:pt x="91567" y="0"/>
                    <a:pt x="204089" y="0"/>
                  </a:cubicBezTo>
                  <a:lnTo>
                    <a:pt x="10399014" y="0"/>
                  </a:lnTo>
                  <a:lnTo>
                    <a:pt x="10399014" y="19050"/>
                  </a:lnTo>
                  <a:lnTo>
                    <a:pt x="10399014" y="0"/>
                  </a:lnTo>
                  <a:cubicBezTo>
                    <a:pt x="10511536" y="0"/>
                    <a:pt x="10603103" y="90170"/>
                    <a:pt x="10603103" y="201930"/>
                  </a:cubicBezTo>
                  <a:lnTo>
                    <a:pt x="10584053" y="201930"/>
                  </a:lnTo>
                  <a:lnTo>
                    <a:pt x="10603103" y="201930"/>
                  </a:lnTo>
                  <a:lnTo>
                    <a:pt x="10603103" y="2331466"/>
                  </a:lnTo>
                  <a:lnTo>
                    <a:pt x="10584053" y="2331466"/>
                  </a:lnTo>
                  <a:lnTo>
                    <a:pt x="10603103" y="2331466"/>
                  </a:lnTo>
                  <a:cubicBezTo>
                    <a:pt x="10603103" y="2443226"/>
                    <a:pt x="10511536" y="2533396"/>
                    <a:pt x="10399014" y="2533396"/>
                  </a:cubicBezTo>
                  <a:lnTo>
                    <a:pt x="10399014" y="2514346"/>
                  </a:lnTo>
                  <a:lnTo>
                    <a:pt x="10399014" y="2533396"/>
                  </a:lnTo>
                  <a:lnTo>
                    <a:pt x="204089" y="2533396"/>
                  </a:lnTo>
                  <a:lnTo>
                    <a:pt x="204089" y="2514346"/>
                  </a:lnTo>
                  <a:lnTo>
                    <a:pt x="204089" y="2533396"/>
                  </a:lnTo>
                  <a:cubicBezTo>
                    <a:pt x="91567" y="2533396"/>
                    <a:pt x="0" y="2443226"/>
                    <a:pt x="0" y="2331466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2331466"/>
                  </a:lnTo>
                  <a:lnTo>
                    <a:pt x="19050" y="2331466"/>
                  </a:lnTo>
                  <a:lnTo>
                    <a:pt x="38100" y="2331466"/>
                  </a:lnTo>
                  <a:cubicBezTo>
                    <a:pt x="38100" y="2421763"/>
                    <a:pt x="112141" y="2495296"/>
                    <a:pt x="204089" y="2495296"/>
                  </a:cubicBezTo>
                  <a:lnTo>
                    <a:pt x="10399014" y="2495296"/>
                  </a:lnTo>
                  <a:cubicBezTo>
                    <a:pt x="10490835" y="2495296"/>
                    <a:pt x="10565003" y="2421763"/>
                    <a:pt x="10565003" y="2331466"/>
                  </a:cubicBezTo>
                  <a:lnTo>
                    <a:pt x="10565003" y="201930"/>
                  </a:lnTo>
                  <a:cubicBezTo>
                    <a:pt x="10565003" y="111633"/>
                    <a:pt x="10490962" y="38100"/>
                    <a:pt x="10399014" y="38100"/>
                  </a:cubicBezTo>
                  <a:lnTo>
                    <a:pt x="204089" y="38100"/>
                  </a:lnTo>
                  <a:lnTo>
                    <a:pt x="204089" y="19050"/>
                  </a:lnTo>
                  <a:lnTo>
                    <a:pt x="204089" y="38100"/>
                  </a:lnTo>
                  <a:cubicBezTo>
                    <a:pt x="112141" y="38100"/>
                    <a:pt x="38100" y="111633"/>
                    <a:pt x="38100" y="201930"/>
                  </a:cubicBezTo>
                  <a:close/>
                </a:path>
              </a:pathLst>
            </a:custGeom>
            <a:solidFill>
              <a:srgbClr val="D3D1C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906513" y="4092178"/>
            <a:ext cx="114300" cy="1871510"/>
            <a:chOff x="0" y="0"/>
            <a:chExt cx="152400" cy="249534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52400" cy="2495296"/>
            </a:xfrm>
            <a:custGeom>
              <a:avLst/>
              <a:gdLst/>
              <a:ahLst/>
              <a:cxnLst/>
              <a:rect r="r" b="b" t="t" l="l"/>
              <a:pathLst>
                <a:path h="2495296" w="152400">
                  <a:moveTo>
                    <a:pt x="0" y="46736"/>
                  </a:moveTo>
                  <a:cubicBezTo>
                    <a:pt x="0" y="20955"/>
                    <a:pt x="20955" y="0"/>
                    <a:pt x="46736" y="0"/>
                  </a:cubicBezTo>
                  <a:lnTo>
                    <a:pt x="105664" y="0"/>
                  </a:lnTo>
                  <a:cubicBezTo>
                    <a:pt x="131445" y="0"/>
                    <a:pt x="152400" y="20955"/>
                    <a:pt x="152400" y="46736"/>
                  </a:cubicBezTo>
                  <a:lnTo>
                    <a:pt x="152400" y="2448560"/>
                  </a:lnTo>
                  <a:cubicBezTo>
                    <a:pt x="152400" y="2474341"/>
                    <a:pt x="131445" y="2495296"/>
                    <a:pt x="105664" y="2495296"/>
                  </a:cubicBezTo>
                  <a:lnTo>
                    <a:pt x="46736" y="2495296"/>
                  </a:lnTo>
                  <a:cubicBezTo>
                    <a:pt x="20955" y="2495296"/>
                    <a:pt x="0" y="2474341"/>
                    <a:pt x="0" y="2448560"/>
                  </a:cubicBezTo>
                  <a:close/>
                </a:path>
              </a:pathLst>
            </a:custGeom>
            <a:solidFill>
              <a:srgbClr val="28282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9" id="19"/>
          <p:cNvSpPr txBox="true"/>
          <p:nvPr/>
        </p:nvSpPr>
        <p:spPr>
          <a:xfrm rot="0">
            <a:off x="1283046" y="4335361"/>
            <a:ext cx="2922537" cy="384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249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Вплив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83046" y="4877248"/>
            <a:ext cx="7313562" cy="824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Оцінка наслідків, якщо ризик реалізується: </a:t>
            </a:r>
            <a:r>
              <a:rPr lang="en-US" sz="1812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низький</a:t>
            </a:r>
            <a:r>
              <a:rPr lang="en-US" sz="18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1812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середній</a:t>
            </a:r>
            <a:r>
              <a:rPr lang="en-US" sz="18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або </a:t>
            </a:r>
            <a:r>
              <a:rPr lang="en-US" sz="1812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високий</a:t>
            </a:r>
            <a:r>
              <a:rPr lang="en-US" sz="18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35088" y="6150473"/>
            <a:ext cx="7923762" cy="1198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Рівень ризику визначається комбінацією цих двох параметрів. Наша мета — не уникнути всіх ризиків, а </a:t>
            </a:r>
            <a:r>
              <a:rPr lang="en-US" sz="1812" b="true">
                <a:solidFill>
                  <a:srgbClr val="28282F"/>
                </a:solidFill>
                <a:latin typeface="Inter Bold"/>
                <a:ea typeface="Inter Bold"/>
                <a:cs typeface="Inter Bold"/>
                <a:sym typeface="Inter Bold"/>
              </a:rPr>
              <a:t>ефективно їх контролювати</a:t>
            </a:r>
            <a:r>
              <a:rPr lang="en-US" sz="18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та мінімізувати їх негативний вплив на проєкт.</a:t>
            </a:r>
          </a:p>
        </p:txBody>
      </p:sp>
      <p:sp>
        <p:nvSpPr>
          <p:cNvPr name="Freeform 22" id="22" descr="preencoded.png"/>
          <p:cNvSpPr/>
          <p:nvPr/>
        </p:nvSpPr>
        <p:spPr>
          <a:xfrm flipH="false" flipV="false" rot="0">
            <a:off x="9438684" y="1987001"/>
            <a:ext cx="7923762" cy="7923762"/>
          </a:xfrm>
          <a:custGeom>
            <a:avLst/>
            <a:gdLst/>
            <a:ahLst/>
            <a:cxnLst/>
            <a:rect r="r" b="b" t="t" l="l"/>
            <a:pathLst>
              <a:path h="7923762" w="7923762">
                <a:moveTo>
                  <a:pt x="0" y="0"/>
                </a:moveTo>
                <a:lnTo>
                  <a:pt x="7923762" y="0"/>
                </a:lnTo>
                <a:lnTo>
                  <a:pt x="7923762" y="7923761"/>
                </a:lnTo>
                <a:lnTo>
                  <a:pt x="0" y="79237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937147"/>
            <a:ext cx="12805467" cy="784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7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Найкритичніші Ризики (High Risk) Проєкту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3132087"/>
            <a:ext cx="16303523" cy="879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Ці ризики мають високу ймовірність виникнення та/або значний негативний вплив на проєкт, тому потребують негайної уваги та ретельного планування заходів реагування.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92238" y="4290717"/>
            <a:ext cx="16303523" cy="4049468"/>
            <a:chOff x="0" y="0"/>
            <a:chExt cx="21738031" cy="539929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738082" cy="5399278"/>
            </a:xfrm>
            <a:custGeom>
              <a:avLst/>
              <a:gdLst/>
              <a:ahLst/>
              <a:cxnLst/>
              <a:rect r="r" b="b" t="t" l="l"/>
              <a:pathLst>
                <a:path h="5399278" w="21738082">
                  <a:moveTo>
                    <a:pt x="0" y="49657"/>
                  </a:moveTo>
                  <a:cubicBezTo>
                    <a:pt x="0" y="22225"/>
                    <a:pt x="22225" y="0"/>
                    <a:pt x="49657" y="0"/>
                  </a:cubicBezTo>
                  <a:lnTo>
                    <a:pt x="21688425" y="0"/>
                  </a:lnTo>
                  <a:cubicBezTo>
                    <a:pt x="21715857" y="0"/>
                    <a:pt x="21738082" y="22225"/>
                    <a:pt x="21738082" y="49657"/>
                  </a:cubicBezTo>
                  <a:lnTo>
                    <a:pt x="21738082" y="5349621"/>
                  </a:lnTo>
                  <a:cubicBezTo>
                    <a:pt x="21738082" y="5377053"/>
                    <a:pt x="21715857" y="5399278"/>
                    <a:pt x="21688425" y="5399278"/>
                  </a:cubicBezTo>
                  <a:lnTo>
                    <a:pt x="49657" y="5399278"/>
                  </a:lnTo>
                  <a:cubicBezTo>
                    <a:pt x="22225" y="5399278"/>
                    <a:pt x="0" y="5377053"/>
                    <a:pt x="0" y="5349621"/>
                  </a:cubicBez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992238" y="4290717"/>
            <a:ext cx="5434460" cy="2223192"/>
            <a:chOff x="0" y="0"/>
            <a:chExt cx="7245947" cy="296425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245985" cy="2964307"/>
            </a:xfrm>
            <a:custGeom>
              <a:avLst/>
              <a:gdLst/>
              <a:ahLst/>
              <a:cxnLst/>
              <a:rect r="r" b="b" t="t" l="l"/>
              <a:pathLst>
                <a:path h="2964307" w="7245985">
                  <a:moveTo>
                    <a:pt x="0" y="49657"/>
                  </a:moveTo>
                  <a:cubicBezTo>
                    <a:pt x="0" y="22225"/>
                    <a:pt x="22225" y="0"/>
                    <a:pt x="49657" y="0"/>
                  </a:cubicBezTo>
                  <a:lnTo>
                    <a:pt x="7196328" y="0"/>
                  </a:lnTo>
                  <a:cubicBezTo>
                    <a:pt x="7223760" y="0"/>
                    <a:pt x="7245985" y="22225"/>
                    <a:pt x="7245985" y="49657"/>
                  </a:cubicBezTo>
                  <a:lnTo>
                    <a:pt x="7245985" y="2914650"/>
                  </a:lnTo>
                  <a:cubicBezTo>
                    <a:pt x="7245985" y="2942082"/>
                    <a:pt x="7223760" y="2964307"/>
                    <a:pt x="7196328" y="2964307"/>
                  </a:cubicBezTo>
                  <a:lnTo>
                    <a:pt x="49657" y="2964307"/>
                  </a:lnTo>
                  <a:cubicBezTo>
                    <a:pt x="22225" y="2964307"/>
                    <a:pt x="0" y="2942082"/>
                    <a:pt x="0" y="2914650"/>
                  </a:cubicBez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1240184" y="4538662"/>
            <a:ext cx="3101130" cy="387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Втрата даних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40184" y="4989462"/>
            <a:ext cx="4938560" cy="879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Непоправна втрата важливої інформації користувачів або контенту порталу.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426698" y="4290717"/>
            <a:ext cx="5434460" cy="2223192"/>
            <a:chOff x="0" y="0"/>
            <a:chExt cx="7245947" cy="296425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245985" cy="2964307"/>
            </a:xfrm>
            <a:custGeom>
              <a:avLst/>
              <a:gdLst/>
              <a:ahLst/>
              <a:cxnLst/>
              <a:rect r="r" b="b" t="t" l="l"/>
              <a:pathLst>
                <a:path h="2964307" w="7245985">
                  <a:moveTo>
                    <a:pt x="0" y="0"/>
                  </a:moveTo>
                  <a:lnTo>
                    <a:pt x="7245985" y="0"/>
                  </a:lnTo>
                  <a:lnTo>
                    <a:pt x="7245985" y="2964307"/>
                  </a:lnTo>
                  <a:lnTo>
                    <a:pt x="0" y="2964307"/>
                  </a:ln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6426698" y="4290717"/>
            <a:ext cx="28575" cy="2223192"/>
            <a:chOff x="0" y="0"/>
            <a:chExt cx="38100" cy="296425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100" cy="2964307"/>
            </a:xfrm>
            <a:custGeom>
              <a:avLst/>
              <a:gdLst/>
              <a:ahLst/>
              <a:cxnLst/>
              <a:rect r="r" b="b" t="t" l="l"/>
              <a:pathLst>
                <a:path h="2964307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2945257"/>
                  </a:lnTo>
                  <a:cubicBezTo>
                    <a:pt x="38100" y="2955798"/>
                    <a:pt x="29591" y="2964307"/>
                    <a:pt x="19050" y="2964307"/>
                  </a:cubicBezTo>
                  <a:cubicBezTo>
                    <a:pt x="8509" y="2964307"/>
                    <a:pt x="0" y="2955798"/>
                    <a:pt x="0" y="2945257"/>
                  </a:cubicBezTo>
                  <a:close/>
                </a:path>
              </a:pathLst>
            </a:custGeom>
            <a:solidFill>
              <a:srgbClr val="D3D1C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8" id="18"/>
          <p:cNvSpPr txBox="true"/>
          <p:nvPr/>
        </p:nvSpPr>
        <p:spPr>
          <a:xfrm rot="0">
            <a:off x="6674644" y="4538662"/>
            <a:ext cx="3288954" cy="387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Архітектурні помилки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674644" y="4989462"/>
            <a:ext cx="4938560" cy="127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Фундаментальні недоліки в структурі системи, що ускладнюють розширення та підтримку.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1861159" y="4290717"/>
            <a:ext cx="5434460" cy="2223192"/>
            <a:chOff x="0" y="0"/>
            <a:chExt cx="7245947" cy="296425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245985" cy="2964307"/>
            </a:xfrm>
            <a:custGeom>
              <a:avLst/>
              <a:gdLst/>
              <a:ahLst/>
              <a:cxnLst/>
              <a:rect r="r" b="b" t="t" l="l"/>
              <a:pathLst>
                <a:path h="2964307" w="7245985">
                  <a:moveTo>
                    <a:pt x="0" y="0"/>
                  </a:moveTo>
                  <a:lnTo>
                    <a:pt x="7245985" y="0"/>
                  </a:lnTo>
                  <a:lnTo>
                    <a:pt x="7245985" y="2964307"/>
                  </a:lnTo>
                  <a:lnTo>
                    <a:pt x="0" y="2964307"/>
                  </a:ln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2" id="22"/>
          <p:cNvGrpSpPr/>
          <p:nvPr/>
        </p:nvGrpSpPr>
        <p:grpSpPr>
          <a:xfrm rot="0">
            <a:off x="11861159" y="4290717"/>
            <a:ext cx="28575" cy="2223192"/>
            <a:chOff x="0" y="0"/>
            <a:chExt cx="38100" cy="2964256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8100" cy="2964307"/>
            </a:xfrm>
            <a:custGeom>
              <a:avLst/>
              <a:gdLst/>
              <a:ahLst/>
              <a:cxnLst/>
              <a:rect r="r" b="b" t="t" l="l"/>
              <a:pathLst>
                <a:path h="2964307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2945257"/>
                  </a:lnTo>
                  <a:cubicBezTo>
                    <a:pt x="38100" y="2955798"/>
                    <a:pt x="29591" y="2964307"/>
                    <a:pt x="19050" y="2964307"/>
                  </a:cubicBezTo>
                  <a:cubicBezTo>
                    <a:pt x="8509" y="2964307"/>
                    <a:pt x="0" y="2955798"/>
                    <a:pt x="0" y="2945257"/>
                  </a:cubicBezTo>
                  <a:close/>
                </a:path>
              </a:pathLst>
            </a:custGeom>
            <a:solidFill>
              <a:srgbClr val="D3D1C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4" id="24"/>
          <p:cNvSpPr txBox="true"/>
          <p:nvPr/>
        </p:nvSpPr>
        <p:spPr>
          <a:xfrm rot="0">
            <a:off x="12109104" y="4538662"/>
            <a:ext cx="3135068" cy="387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Вразливості безпеки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109104" y="4989462"/>
            <a:ext cx="4938560" cy="127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"Діри" в системі, які можуть бути використані для несанкціонованого доступу або витоку даних.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992238" y="6513909"/>
            <a:ext cx="8151609" cy="1826266"/>
            <a:chOff x="0" y="0"/>
            <a:chExt cx="10868812" cy="243502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868787" cy="2434971"/>
            </a:xfrm>
            <a:custGeom>
              <a:avLst/>
              <a:gdLst/>
              <a:ahLst/>
              <a:cxnLst/>
              <a:rect r="r" b="b" t="t" l="l"/>
              <a:pathLst>
                <a:path h="2434971" w="10868787">
                  <a:moveTo>
                    <a:pt x="0" y="0"/>
                  </a:moveTo>
                  <a:lnTo>
                    <a:pt x="10868787" y="0"/>
                  </a:lnTo>
                  <a:lnTo>
                    <a:pt x="10868787" y="2434971"/>
                  </a:lnTo>
                  <a:lnTo>
                    <a:pt x="0" y="2434971"/>
                  </a:ln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8" id="28"/>
          <p:cNvGrpSpPr/>
          <p:nvPr/>
        </p:nvGrpSpPr>
        <p:grpSpPr>
          <a:xfrm rot="0">
            <a:off x="992238" y="6513909"/>
            <a:ext cx="8151609" cy="28575"/>
            <a:chOff x="0" y="0"/>
            <a:chExt cx="10868812" cy="381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868787" cy="38100"/>
            </a:xfrm>
            <a:custGeom>
              <a:avLst/>
              <a:gdLst/>
              <a:ahLst/>
              <a:cxnLst/>
              <a:rect r="r" b="b" t="t" l="l"/>
              <a:pathLst>
                <a:path h="38100" w="10868787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849737" y="0"/>
                  </a:lnTo>
                  <a:cubicBezTo>
                    <a:pt x="10860278" y="0"/>
                    <a:pt x="10868787" y="8509"/>
                    <a:pt x="10868787" y="19050"/>
                  </a:cubicBezTo>
                  <a:cubicBezTo>
                    <a:pt x="10868787" y="29591"/>
                    <a:pt x="10860278" y="38100"/>
                    <a:pt x="10849737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3D1C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0" id="30"/>
          <p:cNvSpPr txBox="true"/>
          <p:nvPr/>
        </p:nvSpPr>
        <p:spPr>
          <a:xfrm rot="0">
            <a:off x="1240184" y="6761855"/>
            <a:ext cx="4089502" cy="387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Залежність від розробника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40184" y="7212654"/>
            <a:ext cx="7655719" cy="879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Критична залежність проєкту від знань та присутності одного ключового фахівця.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9143848" y="6513909"/>
            <a:ext cx="8151762" cy="1826266"/>
            <a:chOff x="0" y="0"/>
            <a:chExt cx="10869016" cy="243502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0869041" cy="2434971"/>
            </a:xfrm>
            <a:custGeom>
              <a:avLst/>
              <a:gdLst/>
              <a:ahLst/>
              <a:cxnLst/>
              <a:rect r="r" b="b" t="t" l="l"/>
              <a:pathLst>
                <a:path h="2434971" w="10869041">
                  <a:moveTo>
                    <a:pt x="0" y="0"/>
                  </a:moveTo>
                  <a:lnTo>
                    <a:pt x="10869041" y="0"/>
                  </a:lnTo>
                  <a:lnTo>
                    <a:pt x="10869041" y="2434971"/>
                  </a:lnTo>
                  <a:lnTo>
                    <a:pt x="0" y="2434971"/>
                  </a:ln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4" id="34"/>
          <p:cNvGrpSpPr/>
          <p:nvPr/>
        </p:nvGrpSpPr>
        <p:grpSpPr>
          <a:xfrm rot="0">
            <a:off x="9143848" y="6513909"/>
            <a:ext cx="28575" cy="1826266"/>
            <a:chOff x="0" y="0"/>
            <a:chExt cx="38100" cy="2435022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38100" cy="2434971"/>
            </a:xfrm>
            <a:custGeom>
              <a:avLst/>
              <a:gdLst/>
              <a:ahLst/>
              <a:cxnLst/>
              <a:rect r="r" b="b" t="t" l="l"/>
              <a:pathLst>
                <a:path h="2434971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2415921"/>
                  </a:lnTo>
                  <a:cubicBezTo>
                    <a:pt x="38100" y="2426462"/>
                    <a:pt x="29591" y="2434971"/>
                    <a:pt x="19050" y="2434971"/>
                  </a:cubicBezTo>
                  <a:cubicBezTo>
                    <a:pt x="8509" y="2434971"/>
                    <a:pt x="0" y="2426462"/>
                    <a:pt x="0" y="2415921"/>
                  </a:cubicBezTo>
                  <a:close/>
                </a:path>
              </a:pathLst>
            </a:custGeom>
            <a:solidFill>
              <a:srgbClr val="D3D1C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6" id="36"/>
          <p:cNvGrpSpPr/>
          <p:nvPr/>
        </p:nvGrpSpPr>
        <p:grpSpPr>
          <a:xfrm rot="0">
            <a:off x="9143848" y="6513909"/>
            <a:ext cx="8151762" cy="28575"/>
            <a:chOff x="0" y="0"/>
            <a:chExt cx="10869016" cy="381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0869041" cy="38100"/>
            </a:xfrm>
            <a:custGeom>
              <a:avLst/>
              <a:gdLst/>
              <a:ahLst/>
              <a:cxnLst/>
              <a:rect r="r" b="b" t="t" l="l"/>
              <a:pathLst>
                <a:path h="38100" w="10869041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849991" y="0"/>
                  </a:lnTo>
                  <a:cubicBezTo>
                    <a:pt x="10860532" y="0"/>
                    <a:pt x="10869041" y="8509"/>
                    <a:pt x="10869041" y="19050"/>
                  </a:cubicBezTo>
                  <a:cubicBezTo>
                    <a:pt x="10869041" y="29591"/>
                    <a:pt x="10860532" y="38100"/>
                    <a:pt x="1084999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3D1C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8" id="38"/>
          <p:cNvSpPr txBox="true"/>
          <p:nvPr/>
        </p:nvSpPr>
        <p:spPr>
          <a:xfrm rot="0">
            <a:off x="9391802" y="6761855"/>
            <a:ext cx="3101130" cy="387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Затримка фідбеку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391802" y="7212654"/>
            <a:ext cx="7655871" cy="879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Невчасне отримання зворотного зв'язку від замовника, що уповільнює розробку.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15438" y="926306"/>
            <a:ext cx="15004704" cy="74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5"/>
              </a:lnSpc>
            </a:pPr>
            <a:r>
              <a:rPr lang="en-US" sz="4499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Ризик: Втрата Даних – Захист Інформації pro-Uzhorod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5438" y="2223049"/>
            <a:ext cx="3136259" cy="376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Причини виникнення: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5438" y="2752134"/>
            <a:ext cx="9650911" cy="442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874"/>
              </a:lnSpc>
              <a:buFont typeface="Arial"/>
              <a:buChar char="•"/>
            </a:pP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Помилки в роботі бази даних (логічні або фізичні).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5438" y="3198314"/>
            <a:ext cx="9650911" cy="442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874"/>
              </a:lnSpc>
              <a:buFont typeface="Arial"/>
              <a:buChar char="•"/>
            </a:pP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Відсутність або неналежне функціонування системи резервного копіювання.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5438" y="3644503"/>
            <a:ext cx="9650911" cy="808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874"/>
              </a:lnSpc>
              <a:buFont typeface="Arial"/>
              <a:buChar char="•"/>
            </a:pP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Людський фактор або програмні збої, що призводять до видалення чи пошкодження даних.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5438" y="4662640"/>
            <a:ext cx="3021806" cy="376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Наслідки для проєкту: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5438" y="5191716"/>
            <a:ext cx="9650911" cy="442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874"/>
              </a:lnSpc>
              <a:buFont typeface="Arial"/>
              <a:buChar char="•"/>
            </a:pP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Непоправна втрата звернень громадян та критично важливого контенту порталу.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15438" y="5637905"/>
            <a:ext cx="9650911" cy="442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874"/>
              </a:lnSpc>
              <a:buFont typeface="Arial"/>
              <a:buChar char="•"/>
            </a:pP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Втрата довіри користувачів та репутаційні збитки для міської адміністрації.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5438" y="6289919"/>
            <a:ext cx="2860777" cy="376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План дій: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5438" y="6819005"/>
            <a:ext cx="9650911" cy="808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874"/>
              </a:lnSpc>
              <a:buFont typeface="Arial"/>
              <a:buChar char="•"/>
            </a:pPr>
            <a:r>
              <a:rPr lang="en-US" b="true" sz="1750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Регулярні автоматичні бекапи:</a:t>
            </a: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Впровадження системи щоденного або частішого резервного копіювання всіх баз даних та файлів порталу.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5438" y="7631316"/>
            <a:ext cx="9650911" cy="808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874"/>
              </a:lnSpc>
              <a:buFont typeface="Arial"/>
              <a:buChar char="•"/>
            </a:pPr>
            <a:r>
              <a:rPr lang="en-US" b="true" sz="1750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Перевірка відновлення:</a:t>
            </a: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Періодичні тестові відновлення даних з резервних копій для підтвердження їхньої цілісності та працездатності.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5438" y="8443617"/>
            <a:ext cx="9650911" cy="808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874"/>
              </a:lnSpc>
              <a:buFont typeface="Arial"/>
              <a:buChar char="•"/>
            </a:pPr>
            <a:r>
              <a:rPr lang="en-US" b="true" sz="1750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Географічно розподілені сховища:</a:t>
            </a: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Зберігання копій даних у кількох незалежних локаціях.</a:t>
            </a:r>
          </a:p>
        </p:txBody>
      </p:sp>
      <p:sp>
        <p:nvSpPr>
          <p:cNvPr name="Freeform 18" id="18" descr="preencoded.png"/>
          <p:cNvSpPr/>
          <p:nvPr/>
        </p:nvSpPr>
        <p:spPr>
          <a:xfrm flipH="false" flipV="false" rot="0">
            <a:off x="11134277" y="2270817"/>
            <a:ext cx="6247809" cy="6247809"/>
          </a:xfrm>
          <a:custGeom>
            <a:avLst/>
            <a:gdLst/>
            <a:ahLst/>
            <a:cxnLst/>
            <a:rect r="r" b="b" t="t" l="l"/>
            <a:pathLst>
              <a:path h="6247809" w="6247809">
                <a:moveTo>
                  <a:pt x="0" y="0"/>
                </a:moveTo>
                <a:lnTo>
                  <a:pt x="6247810" y="0"/>
                </a:lnTo>
                <a:lnTo>
                  <a:pt x="6247810" y="6247810"/>
                </a:lnTo>
                <a:lnTo>
                  <a:pt x="0" y="62478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891931" y="648291"/>
            <a:ext cx="14063510" cy="715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7"/>
              </a:lnSpc>
            </a:pPr>
            <a:r>
              <a:rPr lang="en-US" sz="437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Ризик: Архітектурні Помилки – Основа Стабільності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891931" y="1949348"/>
            <a:ext cx="6275184" cy="6275184"/>
          </a:xfrm>
          <a:custGeom>
            <a:avLst/>
            <a:gdLst/>
            <a:ahLst/>
            <a:cxnLst/>
            <a:rect r="r" b="b" t="t" l="l"/>
            <a:pathLst>
              <a:path h="6275184" w="6275184">
                <a:moveTo>
                  <a:pt x="0" y="0"/>
                </a:moveTo>
                <a:lnTo>
                  <a:pt x="6275184" y="0"/>
                </a:lnTo>
                <a:lnTo>
                  <a:pt x="6275184" y="6275185"/>
                </a:lnTo>
                <a:lnTo>
                  <a:pt x="0" y="62751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720755" y="1911991"/>
            <a:ext cx="3056334" cy="357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Причини виникнення: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20755" y="2426198"/>
            <a:ext cx="9684839" cy="423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750"/>
              </a:lnSpc>
              <a:buFont typeface="Arial"/>
              <a:buChar char="•"/>
            </a:pP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Поспіх на початкових етапах проєкту без належного проєктування.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20755" y="2860777"/>
            <a:ext cx="9684839" cy="423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750"/>
              </a:lnSpc>
              <a:buFont typeface="Arial"/>
              <a:buChar char="•"/>
            </a:pP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Відсутність експертного архітектурного рев’ю та валідації рішень.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720755" y="3295355"/>
            <a:ext cx="9684839" cy="423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750"/>
              </a:lnSpc>
              <a:buFont typeface="Arial"/>
              <a:buChar char="•"/>
            </a:pP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Недостатній досвід команди у проєктуванні масштабних систем.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20755" y="3932034"/>
            <a:ext cx="2944711" cy="357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Наслідки для проєкту: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20755" y="4446241"/>
            <a:ext cx="9684839" cy="423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750"/>
              </a:lnSpc>
              <a:buFont typeface="Arial"/>
              <a:buChar char="•"/>
            </a:pP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Критична складність подальшого розширення та масштабування функціоналу.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20755" y="4880820"/>
            <a:ext cx="9684839" cy="779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750"/>
              </a:lnSpc>
              <a:buFont typeface="Arial"/>
              <a:buChar char="•"/>
            </a:pP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Накопичення «технічного боргу», що ускладнює підтримку та призводить до частих збоїв.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20755" y="5671985"/>
            <a:ext cx="9684839" cy="423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750"/>
              </a:lnSpc>
              <a:buFont typeface="Arial"/>
              <a:buChar char="•"/>
            </a:pP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Збільшення витрат на розробку та підтримку в довгостроковій перспективі.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720755" y="6308674"/>
            <a:ext cx="2787701" cy="357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План дій: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720755" y="6822872"/>
            <a:ext cx="9684839" cy="779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750"/>
              </a:lnSpc>
              <a:buFont typeface="Arial"/>
              <a:buChar char="•"/>
            </a:pPr>
            <a:r>
              <a:rPr lang="en-US" b="true" sz="1750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Детальне архітектурне рев’ю:</a:t>
            </a: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Залучення досвідчених архітекторів для перевірки та оптимізації початкової архітектури.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720755" y="7614047"/>
            <a:ext cx="9684839" cy="1136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750"/>
              </a:lnSpc>
              <a:buFont typeface="Arial"/>
              <a:buChar char="•"/>
            </a:pPr>
            <a:r>
              <a:rPr lang="en-US" b="true" sz="1750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MVP-підхід:</a:t>
            </a: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Розробка мінімально життєздатного продукту (MVP) з фокусом на ключовій функціональності, що дозволить перевірити архітектурні рішення в реальних умовах.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720755" y="8761809"/>
            <a:ext cx="9684839" cy="779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3922" indent="-131961" lvl="1">
              <a:lnSpc>
                <a:spcPts val="2750"/>
              </a:lnSpc>
              <a:buFont typeface="Arial"/>
              <a:buChar char="•"/>
            </a:pPr>
            <a:r>
              <a:rPr lang="en-US" b="true" sz="1750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Принципи чистої архітектури:</a:t>
            </a:r>
            <a:r>
              <a:rPr lang="en-US" sz="175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Дотримання сучасних методологій проєктування для забезпечення гнучкості та модульності системи.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703955" y="1541564"/>
            <a:ext cx="9551641" cy="568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2"/>
              </a:lnSpc>
            </a:pPr>
            <a:r>
              <a:rPr lang="en-US" sz="34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Ризик: Безпека – Захист Даних Користувачів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3955" y="2326777"/>
            <a:ext cx="10022091" cy="329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Безпека є пріоритетом для будь-якого міського порталу, що обробляє персональні дані та звернення громадян.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03955" y="2853928"/>
            <a:ext cx="703955" cy="1295400"/>
            <a:chOff x="0" y="0"/>
            <a:chExt cx="938606" cy="17272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38657" cy="1727200"/>
            </a:xfrm>
            <a:custGeom>
              <a:avLst/>
              <a:gdLst/>
              <a:ahLst/>
              <a:cxnLst/>
              <a:rect r="r" b="b" t="t" l="l"/>
              <a:pathLst>
                <a:path h="1727200" w="938657">
                  <a:moveTo>
                    <a:pt x="0" y="469265"/>
                  </a:moveTo>
                  <a:cubicBezTo>
                    <a:pt x="0" y="210058"/>
                    <a:pt x="210058" y="0"/>
                    <a:pt x="469265" y="0"/>
                  </a:cubicBezTo>
                  <a:cubicBezTo>
                    <a:pt x="728472" y="0"/>
                    <a:pt x="938657" y="210058"/>
                    <a:pt x="938657" y="469265"/>
                  </a:cubicBezTo>
                  <a:lnTo>
                    <a:pt x="938657" y="1257935"/>
                  </a:lnTo>
                  <a:cubicBezTo>
                    <a:pt x="938657" y="1517142"/>
                    <a:pt x="728599" y="1727200"/>
                    <a:pt x="469392" y="1727200"/>
                  </a:cubicBezTo>
                  <a:cubicBezTo>
                    <a:pt x="210185" y="1727200"/>
                    <a:pt x="0" y="1517142"/>
                    <a:pt x="0" y="1257935"/>
                  </a:cubicBez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923925" y="3374679"/>
            <a:ext cx="263871" cy="291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206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83827" y="3020320"/>
            <a:ext cx="2199827" cy="284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CSRF та XSS атаки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83827" y="3362620"/>
            <a:ext cx="9142209" cy="610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Потенційні загрози, що дозволяють зловмисникам виконувати небажані дії від імені користувача або впроваджувати шкідливий код.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703955" y="4325245"/>
            <a:ext cx="703955" cy="1055932"/>
            <a:chOff x="0" y="0"/>
            <a:chExt cx="938606" cy="140790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38657" cy="1407922"/>
            </a:xfrm>
            <a:custGeom>
              <a:avLst/>
              <a:gdLst/>
              <a:ahLst/>
              <a:cxnLst/>
              <a:rect r="r" b="b" t="t" l="l"/>
              <a:pathLst>
                <a:path h="1407922" w="938657">
                  <a:moveTo>
                    <a:pt x="0" y="469265"/>
                  </a:moveTo>
                  <a:cubicBezTo>
                    <a:pt x="0" y="210058"/>
                    <a:pt x="210058" y="0"/>
                    <a:pt x="469265" y="0"/>
                  </a:cubicBezTo>
                  <a:cubicBezTo>
                    <a:pt x="728472" y="0"/>
                    <a:pt x="938657" y="210058"/>
                    <a:pt x="938657" y="469265"/>
                  </a:cubicBezTo>
                  <a:lnTo>
                    <a:pt x="938657" y="938657"/>
                  </a:lnTo>
                  <a:cubicBezTo>
                    <a:pt x="938657" y="1197864"/>
                    <a:pt x="728599" y="1407922"/>
                    <a:pt x="469392" y="1407922"/>
                  </a:cubicBezTo>
                  <a:cubicBezTo>
                    <a:pt x="210185" y="1407922"/>
                    <a:pt x="0" y="1197737"/>
                    <a:pt x="0" y="938657"/>
                  </a:cubicBez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5" id="15"/>
          <p:cNvSpPr txBox="true"/>
          <p:nvPr/>
        </p:nvSpPr>
        <p:spPr>
          <a:xfrm rot="0">
            <a:off x="923925" y="4726334"/>
            <a:ext cx="263871" cy="291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206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83827" y="4491628"/>
            <a:ext cx="2799312" cy="284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Несанкціонований доступ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83827" y="4833937"/>
            <a:ext cx="9142209" cy="329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Ризик отримання доступу до конфіденційної інформації або функціоналу порталу сторонніми особами.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03955" y="5557095"/>
            <a:ext cx="703955" cy="1055932"/>
            <a:chOff x="0" y="0"/>
            <a:chExt cx="938606" cy="140790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38657" cy="1407922"/>
            </a:xfrm>
            <a:custGeom>
              <a:avLst/>
              <a:gdLst/>
              <a:ahLst/>
              <a:cxnLst/>
              <a:rect r="r" b="b" t="t" l="l"/>
              <a:pathLst>
                <a:path h="1407922" w="938657">
                  <a:moveTo>
                    <a:pt x="0" y="469265"/>
                  </a:moveTo>
                  <a:cubicBezTo>
                    <a:pt x="0" y="210058"/>
                    <a:pt x="210058" y="0"/>
                    <a:pt x="469265" y="0"/>
                  </a:cubicBezTo>
                  <a:cubicBezTo>
                    <a:pt x="728472" y="0"/>
                    <a:pt x="938657" y="210058"/>
                    <a:pt x="938657" y="469265"/>
                  </a:cubicBezTo>
                  <a:lnTo>
                    <a:pt x="938657" y="938657"/>
                  </a:lnTo>
                  <a:cubicBezTo>
                    <a:pt x="938657" y="1197864"/>
                    <a:pt x="728599" y="1407922"/>
                    <a:pt x="469392" y="1407922"/>
                  </a:cubicBezTo>
                  <a:cubicBezTo>
                    <a:pt x="210185" y="1407922"/>
                    <a:pt x="0" y="1197737"/>
                    <a:pt x="0" y="938657"/>
                  </a:cubicBezTo>
                  <a:close/>
                </a:path>
              </a:pathLst>
            </a:custGeom>
            <a:solidFill>
              <a:srgbClr val="EDEBE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0" id="20"/>
          <p:cNvSpPr txBox="true"/>
          <p:nvPr/>
        </p:nvSpPr>
        <p:spPr>
          <a:xfrm rot="0">
            <a:off x="923925" y="5958183"/>
            <a:ext cx="263871" cy="291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206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83827" y="5723487"/>
            <a:ext cx="2291801" cy="284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Наслідки: витік даних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83827" y="6065787"/>
            <a:ext cx="9142209" cy="329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Втрата конфіденційності, фінансові збитки та критичне падіння довіри користувачів до міського сервісу.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03955" y="6867373"/>
            <a:ext cx="2199827" cy="284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План дій: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03955" y="7368035"/>
            <a:ext cx="10022091" cy="329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187"/>
              </a:lnSpc>
              <a:buFont typeface="Arial"/>
              <a:buChar char="•"/>
            </a:pPr>
            <a:r>
              <a:rPr lang="en-US" b="true" sz="1375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Laravel Sanctum:</a:t>
            </a:r>
            <a:r>
              <a:rPr lang="en-US" sz="137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Використання сучасних механізмів автентифікації та авторизації Laravel для захисту API.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03955" y="7711078"/>
            <a:ext cx="10022091" cy="329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187"/>
              </a:lnSpc>
              <a:buFont typeface="Arial"/>
              <a:buChar char="•"/>
            </a:pPr>
            <a:r>
              <a:rPr lang="en-US" b="true" sz="1375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Ретельна валідація даних:</a:t>
            </a:r>
            <a:r>
              <a:rPr lang="en-US" sz="137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Перевірка всіх вхідних даних для запобігання ін'єкцій та інших видів атак.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03955" y="8054130"/>
            <a:ext cx="10022091" cy="329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187"/>
              </a:lnSpc>
              <a:buFont typeface="Arial"/>
              <a:buChar char="•"/>
            </a:pPr>
            <a:r>
              <a:rPr lang="en-US" b="true" sz="1375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Перевірка ролей та дозволів:</a:t>
            </a:r>
            <a:r>
              <a:rPr lang="en-US" sz="137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Впровадження системи розмежування доступу на основі ролей користувачів.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03955" y="8397183"/>
            <a:ext cx="10022091" cy="329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187"/>
              </a:lnSpc>
              <a:buFont typeface="Arial"/>
              <a:buChar char="•"/>
            </a:pPr>
            <a:r>
              <a:rPr lang="en-US" b="true" sz="1375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Регулярні аудити безпеки:</a:t>
            </a:r>
            <a:r>
              <a:rPr lang="en-US" sz="1375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Проведення сторонніх перевірок системи на вразливості.</a:t>
            </a:r>
          </a:p>
        </p:txBody>
      </p:sp>
      <p:sp>
        <p:nvSpPr>
          <p:cNvPr name="Freeform 28" id="28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796080" y="852783"/>
            <a:ext cx="9837839" cy="12537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5"/>
              </a:lnSpc>
            </a:pPr>
            <a:r>
              <a:rPr lang="en-US" sz="387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Процесні Ризики: Затримка Фідбеку та Розростання Вимог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96080" y="2703614"/>
            <a:ext cx="4819355" cy="2110530"/>
            <a:chOff x="0" y="0"/>
            <a:chExt cx="6425806" cy="281404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425819" cy="2814066"/>
            </a:xfrm>
            <a:custGeom>
              <a:avLst/>
              <a:gdLst/>
              <a:ahLst/>
              <a:cxnLst/>
              <a:rect r="r" b="b" t="t" l="l"/>
              <a:pathLst>
                <a:path h="2814066" w="6425819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6242939" y="0"/>
                  </a:lnTo>
                  <a:cubicBezTo>
                    <a:pt x="6343904" y="0"/>
                    <a:pt x="6425819" y="81915"/>
                    <a:pt x="6425819" y="182880"/>
                  </a:cubicBezTo>
                  <a:lnTo>
                    <a:pt x="6425819" y="2631186"/>
                  </a:lnTo>
                  <a:cubicBezTo>
                    <a:pt x="6425819" y="2732151"/>
                    <a:pt x="6343904" y="2814066"/>
                    <a:pt x="6242939" y="2814066"/>
                  </a:cubicBezTo>
                  <a:lnTo>
                    <a:pt x="182880" y="2814066"/>
                  </a:lnTo>
                  <a:cubicBezTo>
                    <a:pt x="81915" y="2814066"/>
                    <a:pt x="0" y="2732151"/>
                    <a:pt x="0" y="2631186"/>
                  </a:cubicBez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796080" y="2675039"/>
            <a:ext cx="4819355" cy="114300"/>
            <a:chOff x="0" y="0"/>
            <a:chExt cx="6425806" cy="152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425692" cy="152400"/>
            </a:xfrm>
            <a:custGeom>
              <a:avLst/>
              <a:gdLst/>
              <a:ahLst/>
              <a:cxnLst/>
              <a:rect r="r" b="b" t="t" l="l"/>
              <a:pathLst>
                <a:path h="152400" w="6425692">
                  <a:moveTo>
                    <a:pt x="0" y="39751"/>
                  </a:moveTo>
                  <a:cubicBezTo>
                    <a:pt x="0" y="17780"/>
                    <a:pt x="17780" y="0"/>
                    <a:pt x="39751" y="0"/>
                  </a:cubicBezTo>
                  <a:lnTo>
                    <a:pt x="6385941" y="0"/>
                  </a:lnTo>
                  <a:cubicBezTo>
                    <a:pt x="6407912" y="0"/>
                    <a:pt x="6425692" y="17780"/>
                    <a:pt x="6425692" y="39751"/>
                  </a:cubicBezTo>
                  <a:lnTo>
                    <a:pt x="6425692" y="112649"/>
                  </a:lnTo>
                  <a:cubicBezTo>
                    <a:pt x="6425692" y="134620"/>
                    <a:pt x="6407912" y="152400"/>
                    <a:pt x="6385941" y="152400"/>
                  </a:cubicBezTo>
                  <a:lnTo>
                    <a:pt x="39751" y="152400"/>
                  </a:lnTo>
                  <a:cubicBezTo>
                    <a:pt x="17780" y="152400"/>
                    <a:pt x="0" y="134620"/>
                    <a:pt x="0" y="112649"/>
                  </a:cubicBezTo>
                  <a:close/>
                </a:path>
              </a:pathLst>
            </a:custGeom>
            <a:solidFill>
              <a:srgbClr val="28282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2907211" y="2405062"/>
            <a:ext cx="597103" cy="597103"/>
            <a:chOff x="0" y="0"/>
            <a:chExt cx="796138" cy="79613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96163" cy="796163"/>
            </a:xfrm>
            <a:custGeom>
              <a:avLst/>
              <a:gdLst/>
              <a:ahLst/>
              <a:cxnLst/>
              <a:rect r="r" b="b" t="t" l="l"/>
              <a:pathLst>
                <a:path h="796163" w="796163">
                  <a:moveTo>
                    <a:pt x="0" y="398018"/>
                  </a:moveTo>
                  <a:cubicBezTo>
                    <a:pt x="0" y="178181"/>
                    <a:pt x="178181" y="0"/>
                    <a:pt x="398018" y="0"/>
                  </a:cubicBezTo>
                  <a:cubicBezTo>
                    <a:pt x="617855" y="0"/>
                    <a:pt x="796163" y="178181"/>
                    <a:pt x="796163" y="398018"/>
                  </a:cubicBezTo>
                  <a:cubicBezTo>
                    <a:pt x="796163" y="617855"/>
                    <a:pt x="617855" y="796163"/>
                    <a:pt x="398018" y="796163"/>
                  </a:cubicBezTo>
                  <a:cubicBezTo>
                    <a:pt x="178181" y="796163"/>
                    <a:pt x="0" y="617855"/>
                    <a:pt x="0" y="398018"/>
                  </a:cubicBezTo>
                  <a:close/>
                </a:path>
              </a:pathLst>
            </a:custGeom>
            <a:solidFill>
              <a:srgbClr val="28282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3" id="13"/>
          <p:cNvSpPr txBox="true"/>
          <p:nvPr/>
        </p:nvSpPr>
        <p:spPr>
          <a:xfrm rot="0">
            <a:off x="3086395" y="2478138"/>
            <a:ext cx="238716" cy="374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3642" y="3201143"/>
            <a:ext cx="3938740" cy="311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Затримка фідбеку від замовника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3642" y="3574409"/>
            <a:ext cx="4364241" cy="1012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Невчасний зворотний зв'язок може зупинити процес розробки та призвести до невизначеності.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5814422" y="2703614"/>
            <a:ext cx="4819498" cy="2110530"/>
            <a:chOff x="0" y="0"/>
            <a:chExt cx="6425997" cy="281404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425946" cy="2814066"/>
            </a:xfrm>
            <a:custGeom>
              <a:avLst/>
              <a:gdLst/>
              <a:ahLst/>
              <a:cxnLst/>
              <a:rect r="r" b="b" t="t" l="l"/>
              <a:pathLst>
                <a:path h="2814066" w="6425946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6243066" y="0"/>
                  </a:lnTo>
                  <a:cubicBezTo>
                    <a:pt x="6344031" y="0"/>
                    <a:pt x="6425946" y="81915"/>
                    <a:pt x="6425946" y="182880"/>
                  </a:cubicBezTo>
                  <a:lnTo>
                    <a:pt x="6425946" y="2631186"/>
                  </a:lnTo>
                  <a:cubicBezTo>
                    <a:pt x="6425946" y="2732151"/>
                    <a:pt x="6344031" y="2814066"/>
                    <a:pt x="6243066" y="2814066"/>
                  </a:cubicBezTo>
                  <a:lnTo>
                    <a:pt x="182880" y="2814066"/>
                  </a:lnTo>
                  <a:cubicBezTo>
                    <a:pt x="81915" y="2814066"/>
                    <a:pt x="0" y="2732151"/>
                    <a:pt x="0" y="2631186"/>
                  </a:cubicBez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8" id="18"/>
          <p:cNvGrpSpPr/>
          <p:nvPr/>
        </p:nvGrpSpPr>
        <p:grpSpPr>
          <a:xfrm rot="0">
            <a:off x="5814422" y="2675039"/>
            <a:ext cx="4819498" cy="114300"/>
            <a:chOff x="0" y="0"/>
            <a:chExt cx="6425997" cy="1524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425946" cy="152400"/>
            </a:xfrm>
            <a:custGeom>
              <a:avLst/>
              <a:gdLst/>
              <a:ahLst/>
              <a:cxnLst/>
              <a:rect r="r" b="b" t="t" l="l"/>
              <a:pathLst>
                <a:path h="152400" w="6425946">
                  <a:moveTo>
                    <a:pt x="0" y="39751"/>
                  </a:moveTo>
                  <a:cubicBezTo>
                    <a:pt x="0" y="17780"/>
                    <a:pt x="17780" y="0"/>
                    <a:pt x="39751" y="0"/>
                  </a:cubicBezTo>
                  <a:lnTo>
                    <a:pt x="6386195" y="0"/>
                  </a:lnTo>
                  <a:cubicBezTo>
                    <a:pt x="6408166" y="0"/>
                    <a:pt x="6425946" y="17780"/>
                    <a:pt x="6425946" y="39751"/>
                  </a:cubicBezTo>
                  <a:lnTo>
                    <a:pt x="6425946" y="112649"/>
                  </a:lnTo>
                  <a:cubicBezTo>
                    <a:pt x="6425946" y="134620"/>
                    <a:pt x="6408166" y="152400"/>
                    <a:pt x="6386195" y="152400"/>
                  </a:cubicBezTo>
                  <a:lnTo>
                    <a:pt x="39751" y="152400"/>
                  </a:lnTo>
                  <a:cubicBezTo>
                    <a:pt x="17780" y="152400"/>
                    <a:pt x="0" y="134620"/>
                    <a:pt x="0" y="112649"/>
                  </a:cubicBezTo>
                  <a:close/>
                </a:path>
              </a:pathLst>
            </a:custGeom>
            <a:solidFill>
              <a:srgbClr val="28282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7925543" y="2405062"/>
            <a:ext cx="597103" cy="597103"/>
            <a:chOff x="0" y="0"/>
            <a:chExt cx="796138" cy="79613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96163" cy="796163"/>
            </a:xfrm>
            <a:custGeom>
              <a:avLst/>
              <a:gdLst/>
              <a:ahLst/>
              <a:cxnLst/>
              <a:rect r="r" b="b" t="t" l="l"/>
              <a:pathLst>
                <a:path h="796163" w="796163">
                  <a:moveTo>
                    <a:pt x="0" y="398018"/>
                  </a:moveTo>
                  <a:cubicBezTo>
                    <a:pt x="0" y="178181"/>
                    <a:pt x="178181" y="0"/>
                    <a:pt x="398018" y="0"/>
                  </a:cubicBezTo>
                  <a:cubicBezTo>
                    <a:pt x="617855" y="0"/>
                    <a:pt x="796163" y="178181"/>
                    <a:pt x="796163" y="398018"/>
                  </a:cubicBezTo>
                  <a:cubicBezTo>
                    <a:pt x="796163" y="617855"/>
                    <a:pt x="617855" y="796163"/>
                    <a:pt x="398018" y="796163"/>
                  </a:cubicBezTo>
                  <a:cubicBezTo>
                    <a:pt x="178181" y="796163"/>
                    <a:pt x="0" y="617855"/>
                    <a:pt x="0" y="398018"/>
                  </a:cubicBezTo>
                  <a:close/>
                </a:path>
              </a:pathLst>
            </a:custGeom>
            <a:solidFill>
              <a:srgbClr val="28282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2" id="22"/>
          <p:cNvSpPr txBox="true"/>
          <p:nvPr/>
        </p:nvSpPr>
        <p:spPr>
          <a:xfrm rot="0">
            <a:off x="8104737" y="2478138"/>
            <a:ext cx="238716" cy="374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041974" y="3201143"/>
            <a:ext cx="4128497" cy="311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Розростання вимог (Scope Creep)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041974" y="3574409"/>
            <a:ext cx="4364384" cy="1012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Постійне додавання нових функцій або зміна існуючих, що виходить за рамки початкового плану.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796080" y="5311673"/>
            <a:ext cx="9837839" cy="1473841"/>
            <a:chOff x="0" y="0"/>
            <a:chExt cx="13117119" cy="196512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3117068" cy="1965071"/>
            </a:xfrm>
            <a:custGeom>
              <a:avLst/>
              <a:gdLst/>
              <a:ahLst/>
              <a:cxnLst/>
              <a:rect r="r" b="b" t="t" l="l"/>
              <a:pathLst>
                <a:path h="1965071" w="13117068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12934188" y="0"/>
                  </a:lnTo>
                  <a:cubicBezTo>
                    <a:pt x="13035153" y="0"/>
                    <a:pt x="13117068" y="81915"/>
                    <a:pt x="13117068" y="182880"/>
                  </a:cubicBezTo>
                  <a:lnTo>
                    <a:pt x="13117068" y="1782191"/>
                  </a:lnTo>
                  <a:cubicBezTo>
                    <a:pt x="13117068" y="1883156"/>
                    <a:pt x="13035153" y="1965071"/>
                    <a:pt x="12934188" y="1965071"/>
                  </a:cubicBezTo>
                  <a:lnTo>
                    <a:pt x="182880" y="1965071"/>
                  </a:lnTo>
                  <a:cubicBezTo>
                    <a:pt x="81915" y="1965071"/>
                    <a:pt x="0" y="1883156"/>
                    <a:pt x="0" y="1782191"/>
                  </a:cubicBezTo>
                  <a:close/>
                </a:path>
              </a:pathLst>
            </a:custGeom>
            <a:solidFill>
              <a:srgbClr val="F9F8F5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796080" y="5283098"/>
            <a:ext cx="9837839" cy="114300"/>
            <a:chOff x="0" y="0"/>
            <a:chExt cx="13117119" cy="1524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3117068" cy="152400"/>
            </a:xfrm>
            <a:custGeom>
              <a:avLst/>
              <a:gdLst/>
              <a:ahLst/>
              <a:cxnLst/>
              <a:rect r="r" b="b" t="t" l="l"/>
              <a:pathLst>
                <a:path h="152400" w="13117068">
                  <a:moveTo>
                    <a:pt x="0" y="39751"/>
                  </a:moveTo>
                  <a:cubicBezTo>
                    <a:pt x="0" y="17780"/>
                    <a:pt x="17780" y="0"/>
                    <a:pt x="39751" y="0"/>
                  </a:cubicBezTo>
                  <a:lnTo>
                    <a:pt x="13077317" y="0"/>
                  </a:lnTo>
                  <a:cubicBezTo>
                    <a:pt x="13099287" y="0"/>
                    <a:pt x="13117068" y="17780"/>
                    <a:pt x="13117068" y="39751"/>
                  </a:cubicBezTo>
                  <a:lnTo>
                    <a:pt x="13117068" y="112649"/>
                  </a:lnTo>
                  <a:cubicBezTo>
                    <a:pt x="13117068" y="134620"/>
                    <a:pt x="13099287" y="152400"/>
                    <a:pt x="13077317" y="152400"/>
                  </a:cubicBezTo>
                  <a:lnTo>
                    <a:pt x="39751" y="152400"/>
                  </a:lnTo>
                  <a:cubicBezTo>
                    <a:pt x="17780" y="152400"/>
                    <a:pt x="0" y="134620"/>
                    <a:pt x="0" y="112649"/>
                  </a:cubicBezTo>
                  <a:close/>
                </a:path>
              </a:pathLst>
            </a:custGeom>
            <a:solidFill>
              <a:srgbClr val="28282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9" id="29"/>
          <p:cNvGrpSpPr/>
          <p:nvPr/>
        </p:nvGrpSpPr>
        <p:grpSpPr>
          <a:xfrm rot="0">
            <a:off x="5416448" y="5013122"/>
            <a:ext cx="597103" cy="597103"/>
            <a:chOff x="0" y="0"/>
            <a:chExt cx="796138" cy="79613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796163" cy="796163"/>
            </a:xfrm>
            <a:custGeom>
              <a:avLst/>
              <a:gdLst/>
              <a:ahLst/>
              <a:cxnLst/>
              <a:rect r="r" b="b" t="t" l="l"/>
              <a:pathLst>
                <a:path h="796163" w="796163">
                  <a:moveTo>
                    <a:pt x="0" y="398018"/>
                  </a:moveTo>
                  <a:cubicBezTo>
                    <a:pt x="0" y="178181"/>
                    <a:pt x="178181" y="0"/>
                    <a:pt x="398018" y="0"/>
                  </a:cubicBezTo>
                  <a:cubicBezTo>
                    <a:pt x="617855" y="0"/>
                    <a:pt x="796163" y="178181"/>
                    <a:pt x="796163" y="398018"/>
                  </a:cubicBezTo>
                  <a:cubicBezTo>
                    <a:pt x="796163" y="617855"/>
                    <a:pt x="617855" y="796163"/>
                    <a:pt x="398018" y="796163"/>
                  </a:cubicBezTo>
                  <a:cubicBezTo>
                    <a:pt x="178181" y="796163"/>
                    <a:pt x="0" y="617855"/>
                    <a:pt x="0" y="398018"/>
                  </a:cubicBezTo>
                  <a:close/>
                </a:path>
              </a:pathLst>
            </a:custGeom>
            <a:solidFill>
              <a:srgbClr val="28282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1" id="31"/>
          <p:cNvSpPr txBox="true"/>
          <p:nvPr/>
        </p:nvSpPr>
        <p:spPr>
          <a:xfrm rot="0">
            <a:off x="5595642" y="5086198"/>
            <a:ext cx="238716" cy="374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23642" y="5809212"/>
            <a:ext cx="2487959" cy="311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Наслідки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23642" y="6182468"/>
            <a:ext cx="9382716" cy="375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Зрив термінів проєкту, хаотична розробка та перевитрата бюджету.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96080" y="7084066"/>
            <a:ext cx="2487959" cy="311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План дій: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96080" y="7636516"/>
            <a:ext cx="9837839" cy="375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35645" indent="-117822" lvl="1">
              <a:lnSpc>
                <a:spcPts val="2499"/>
              </a:lnSpc>
              <a:buFont typeface="Arial"/>
              <a:buChar char="•"/>
            </a:pPr>
            <a:r>
              <a:rPr lang="en-US" b="true" sz="1562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Фіксований беклог:</a:t>
            </a:r>
            <a:r>
              <a:rPr lang="en-US" sz="15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Визначення чіткого списку пріоритетних завдань для кожного спринту.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96080" y="8024517"/>
            <a:ext cx="9837839" cy="693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35645" indent="-117822" lvl="1">
              <a:lnSpc>
                <a:spcPts val="2499"/>
              </a:lnSpc>
              <a:buFont typeface="Arial"/>
              <a:buChar char="•"/>
            </a:pPr>
            <a:r>
              <a:rPr lang="en-US" b="true" sz="1562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Зміни тільки через спринти:</a:t>
            </a:r>
            <a:r>
              <a:rPr lang="en-US" sz="15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Всі нові вимоги або зміни обговорюються та включаються в планування наступних спринтів.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96080" y="8730853"/>
            <a:ext cx="9837839" cy="693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35645" indent="-117822" lvl="1">
              <a:lnSpc>
                <a:spcPts val="2499"/>
              </a:lnSpc>
              <a:buFont typeface="Arial"/>
              <a:buChar char="•"/>
            </a:pPr>
            <a:r>
              <a:rPr lang="en-US" b="true" sz="1562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Регулярні зустрічі:</a:t>
            </a:r>
            <a:r>
              <a:rPr lang="en-US" sz="15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Часті та структуровані зустрічі із замовником для отримання оперативного зворотного зв'язку.</a:t>
            </a:r>
          </a:p>
        </p:txBody>
      </p:sp>
      <p:sp>
        <p:nvSpPr>
          <p:cNvPr name="Freeform 38" id="38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DAG75V0VBbA</dc:identifier>
  <dcterms:modified xsi:type="dcterms:W3CDTF">2011-08-01T06:04:30Z</dcterms:modified>
  <cp:revision>1</cp:revision>
  <dc:title>Plan-prezentaciyi-Riziki-proyektu-pro-Uzhorod.pptx</dc:title>
</cp:coreProperties>
</file>

<file path=docProps/thumbnail.jpeg>
</file>